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47.png" ContentType="image/png"/>
  <Override PartName="/ppt/media/image10.png" ContentType="image/png"/>
  <Override PartName="/ppt/media/image36.jpeg" ContentType="image/jpeg"/>
  <Override PartName="/ppt/media/image54.gif" ContentType="image/gif"/>
  <Override PartName="/ppt/media/image57.png" ContentType="image/png"/>
  <Override PartName="/ppt/media/image20.png" ContentType="image/png"/>
  <Override PartName="/ppt/media/image32.jpeg" ContentType="image/jpe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4.gif" ContentType="image/gif"/>
  <Override PartName="/ppt/media/image27.png" ContentType="image/png"/>
  <Override PartName="/ppt/media/image33.gif" ContentType="image/gif"/>
  <Override PartName="/ppt/media/image26.png" ContentType="image/png"/>
  <Override PartName="/ppt/media/image60.png" ContentType="image/png"/>
  <Override PartName="/ppt/media/image23.png" ContentType="image/png"/>
  <Override PartName="/ppt/media/image59.png" ContentType="image/png"/>
  <Override PartName="/ppt/media/image22.png" ContentType="image/png"/>
  <Override PartName="/ppt/media/image2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5.png" ContentType="image/png"/>
  <Override PartName="/ppt/media/image3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11.png" ContentType="image/png"/>
  <Override PartName="/ppt/media/image48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7.png" ContentType="image/png"/>
  <Override PartName="/ppt/media/image41.wmf" ContentType="image/x-wmf"/>
  <Override PartName="/ppt/media/image19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jpeg" ContentType="image/jpeg"/>
  <Override PartName="/ppt/media/image51.png" ContentType="image/png"/>
  <Override PartName="/ppt/media/image53.png" ContentType="image/png"/>
  <Override PartName="/ppt/media/image58.jpeg" ContentType="image/jpeg"/>
  <Override PartName="/ppt/media/image52.gif" ContentType="image/gif"/>
  <Override PartName="/ppt/media/image55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8385C31-6674-403B-94B6-9039FB9D9B10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39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4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5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0" name="CustomShape 13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2" name="CustomShape 9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5" name="CustomShape 9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8" name="CustomShape 10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1" name="CustomShape 10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4" name="CustomShape 11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7" name="CustomShape 11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0" name="CustomShape 12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3" name="CustomShape 12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2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31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35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240" cy="125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240" cy="53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240" cy="5342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240" cy="534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Introdu&#231;&#227;o_Shallow_vs_Deep_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1.wmf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hyperlink" Target="https://paperswithcode.com/sota/image-classification-on-imagenet?metric=Top%205%20Accuracy" TargetMode="External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gi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_Overfitting_DataAug_Transf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04 –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74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3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37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3" name="Text Box 1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552760" y="3274200"/>
            <a:ext cx="5283360" cy="203328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4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4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4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45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11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980880" y="1621800"/>
            <a:ext cx="5283360" cy="20332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90800" y="3574080"/>
            <a:ext cx="5746680" cy="335160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4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4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4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Shallow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5" name="CustomShape 49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Shallow 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6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680" cy="1434960"/>
          </a:xfrm>
          <a:prstGeom prst="rect">
            <a:avLst/>
          </a:prstGeom>
          <a:ln w="0">
            <a:noFill/>
          </a:ln>
        </p:spPr>
      </p:pic>
      <p:pic>
        <p:nvPicPr>
          <p:cNvPr id="197" name="Imagem 6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680" cy="143496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4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5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5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1" name="CustomShape 25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2" name="Text Box 4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 (Densas)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3" name="Picture 8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4840" cy="391176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5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 (Feature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8440" cy="2907720"/>
          </a:xfrm>
          <a:prstGeom prst="rect">
            <a:avLst/>
          </a:prstGeom>
          <a:ln w="0">
            <a:noFill/>
          </a:ln>
        </p:spPr>
      </p:pic>
      <p:sp>
        <p:nvSpPr>
          <p:cNvPr id="210" name="CustomShape 5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5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5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8000" cy="175536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09680" cy="3283920"/>
          </a:xfrm>
          <a:prstGeom prst="rect">
            <a:avLst/>
          </a:prstGeom>
          <a:ln w="0">
            <a:noFill/>
          </a:ln>
        </p:spPr>
      </p:pic>
      <p:sp>
        <p:nvSpPr>
          <p:cNvPr id="217" name="Text Box 7"/>
          <p:cNvSpPr/>
          <p:nvPr/>
        </p:nvSpPr>
        <p:spPr>
          <a:xfrm>
            <a:off x="5175360" y="2453400"/>
            <a:ext cx="698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18" name="Text Box 8"/>
          <p:cNvSpPr/>
          <p:nvPr/>
        </p:nvSpPr>
        <p:spPr>
          <a:xfrm>
            <a:off x="6291360" y="2464560"/>
            <a:ext cx="13140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19" name="Text Box 9"/>
          <p:cNvSpPr/>
          <p:nvPr/>
        </p:nvSpPr>
        <p:spPr>
          <a:xfrm>
            <a:off x="7713720" y="2418480"/>
            <a:ext cx="14266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20" name="CustomShape 5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5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5840" cy="2987280"/>
          </a:xfrm>
          <a:prstGeom prst="rect">
            <a:avLst/>
          </a:prstGeom>
          <a:ln w="0">
            <a:noFill/>
          </a:ln>
        </p:spPr>
      </p:pic>
      <p:sp>
        <p:nvSpPr>
          <p:cNvPr id="225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5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5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0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 Box 3"/>
          <p:cNvSpPr/>
          <p:nvPr/>
        </p:nvSpPr>
        <p:spPr>
          <a:xfrm>
            <a:off x="1143720" y="1065960"/>
            <a:ext cx="831636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6760" cy="193464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3840" cy="178380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7960" cy="191880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6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6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8" name="Text Box 3"/>
          <p:cNvSpPr/>
          <p:nvPr/>
        </p:nvSpPr>
        <p:spPr>
          <a:xfrm>
            <a:off x="726120" y="1859400"/>
            <a:ext cx="7560000" cy="17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9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8640" cy="321768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6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1" name="CustomShape 6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0000" cy="425160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4" name="Text Box 3"/>
          <p:cNvSpPr/>
          <p:nvPr/>
        </p:nvSpPr>
        <p:spPr>
          <a:xfrm>
            <a:off x="496800" y="1510920"/>
            <a:ext cx="7560000" cy="17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5" name="CustomShape 6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6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600200" y="4362480"/>
            <a:ext cx="7182720" cy="215136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Inicial – Problemas Complexos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Treinamento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 e Data Augmentation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 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8" name="Text Box 3"/>
          <p:cNvSpPr/>
          <p:nvPr/>
        </p:nvSpPr>
        <p:spPr>
          <a:xfrm>
            <a:off x="506880" y="1742040"/>
            <a:ext cx="7560000" cy="41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6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6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2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130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3" name="Text Box 17"/>
          <p:cNvSpPr/>
          <p:nvPr/>
        </p:nvSpPr>
        <p:spPr>
          <a:xfrm>
            <a:off x="360000" y="1636560"/>
            <a:ext cx="7080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um pouco a diferença entre Shallow e 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CustomShape 13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5" name="CustomShape 13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62160" y="3480480"/>
            <a:ext cx="935424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1040" cy="339840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1" name="CustomShape 6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6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360000" y="17514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65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0400" cy="232740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7" name="CustomShape 7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7400" cy="299952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2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3600" cy="142668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274" name="Retângulo 5"/>
          <p:cNvSpPr/>
          <p:nvPr/>
        </p:nvSpPr>
        <p:spPr>
          <a:xfrm>
            <a:off x="5941800" y="1591920"/>
            <a:ext cx="738000" cy="118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6" name="CustomShape 7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7" name="CustomShape 7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5440" cy="356004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282" name="Retângulo 5"/>
          <p:cNvSpPr/>
          <p:nvPr/>
        </p:nvSpPr>
        <p:spPr>
          <a:xfrm>
            <a:off x="6494400" y="1618560"/>
            <a:ext cx="738000" cy="118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4" name="CustomShape 7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7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Box 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288" name="Objeto 6"/>
          <p:cNvGraphicFramePr/>
          <p:nvPr/>
        </p:nvGraphicFramePr>
        <p:xfrm>
          <a:off x="1940400" y="3401280"/>
          <a:ext cx="6193440" cy="289152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289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3440" cy="28915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90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291" name="Retângulo 12"/>
          <p:cNvSpPr/>
          <p:nvPr/>
        </p:nvSpPr>
        <p:spPr>
          <a:xfrm>
            <a:off x="5941800" y="1591920"/>
            <a:ext cx="2637360" cy="14713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7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7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6" name="Text Box 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7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4000" cy="1365840"/>
          </a:xfrm>
          <a:prstGeom prst="rect">
            <a:avLst/>
          </a:prstGeom>
          <a:ln w="0">
            <a:noFill/>
          </a:ln>
        </p:spPr>
      </p:pic>
      <p:sp>
        <p:nvSpPr>
          <p:cNvPr id="298" name="Retângulo 7"/>
          <p:cNvSpPr/>
          <p:nvPr/>
        </p:nvSpPr>
        <p:spPr>
          <a:xfrm>
            <a:off x="7389720" y="1647720"/>
            <a:ext cx="1326600" cy="13658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6360" cy="3750840"/>
          </a:xfrm>
          <a:prstGeom prst="rect">
            <a:avLst/>
          </a:prstGeom>
          <a:ln w="0"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1" name="CustomShape 7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7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8160" cy="460728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06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0720" cy="894240"/>
          </a:xfrm>
          <a:prstGeom prst="rect">
            <a:avLst/>
          </a:prstGeom>
          <a:ln w="0">
            <a:noFill/>
          </a:ln>
        </p:spPr>
      </p:pic>
      <p:sp>
        <p:nvSpPr>
          <p:cNvPr id="307" name="Seta: para a Direita 6"/>
          <p:cNvSpPr/>
          <p:nvPr/>
        </p:nvSpPr>
        <p:spPr>
          <a:xfrm>
            <a:off x="1231920" y="4228200"/>
            <a:ext cx="848232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9" name="CustomShape 8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0" name="CustomShape 8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711080" y="1855080"/>
            <a:ext cx="2369880" cy="124596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5217120" y="1693440"/>
            <a:ext cx="2923560" cy="156276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267200" y="3642840"/>
            <a:ext cx="3024360" cy="225612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186520" y="3708360"/>
            <a:ext cx="3006360" cy="22514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3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8160" cy="2156760"/>
          </a:xfrm>
          <a:prstGeom prst="rect">
            <a:avLst/>
          </a:prstGeom>
          <a:ln w="0"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5" name="CustomShape 8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8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9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1480" cy="201096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1" name="CustomShape 8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8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5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0920" cy="3483000"/>
          </a:xfrm>
          <a:prstGeom prst="rect">
            <a:avLst/>
          </a:prstGeom>
          <a:ln w="0"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7" name="CustomShape 8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8" name="CustomShape 8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360000" y="16146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32" name="Picture 4" descr="ImageNet Dataset | Papers With Code"/>
          <p:cNvPicPr/>
          <p:nvPr/>
        </p:nvPicPr>
        <p:blipFill>
          <a:blip r:embed="rId1"/>
          <a:stretch/>
        </p:blipFill>
        <p:spPr>
          <a:xfrm>
            <a:off x="6706800" y="1595880"/>
            <a:ext cx="2980080" cy="298008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512280" y="16383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8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8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5"/>
          <a:stretch/>
        </p:blipFill>
        <p:spPr>
          <a:xfrm>
            <a:off x="22320" y="3774960"/>
            <a:ext cx="10079280" cy="308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9" name="Text Box 3"/>
          <p:cNvSpPr/>
          <p:nvPr/>
        </p:nvSpPr>
        <p:spPr>
          <a:xfrm>
            <a:off x="360000" y="1636560"/>
            <a:ext cx="7080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a camadas da CNN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9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1" name="CustomShape 9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92"/>
          <p:cNvSpPr/>
          <p:nvPr/>
        </p:nvSpPr>
        <p:spPr>
          <a:xfrm>
            <a:off x="362160" y="3480480"/>
            <a:ext cx="9354600" cy="75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9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4" name="Text Box 2"/>
          <p:cNvSpPr/>
          <p:nvPr/>
        </p:nvSpPr>
        <p:spPr>
          <a:xfrm>
            <a:off x="360000" y="163836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5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6520" cy="3821760"/>
          </a:xfrm>
          <a:prstGeom prst="rect">
            <a:avLst/>
          </a:prstGeom>
          <a:ln w="0">
            <a:noFill/>
          </a:ln>
        </p:spPr>
      </p:pic>
      <p:pic>
        <p:nvPicPr>
          <p:cNvPr id="346" name="Imagem 9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4360" cy="1366200"/>
          </a:xfrm>
          <a:prstGeom prst="rect">
            <a:avLst/>
          </a:prstGeom>
          <a:ln w="0">
            <a:noFill/>
          </a:ln>
        </p:spPr>
      </p:pic>
      <p:sp>
        <p:nvSpPr>
          <p:cNvPr id="347" name="Retângulo 2"/>
          <p:cNvSpPr/>
          <p:nvPr/>
        </p:nvSpPr>
        <p:spPr>
          <a:xfrm flipH="1">
            <a:off x="6127920" y="1541880"/>
            <a:ext cx="3345840" cy="1366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7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9" name="CustomShape 9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0" name="CustomShape 96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99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2" name="Picture 3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70680" cy="4265280"/>
          </a:xfrm>
          <a:prstGeom prst="rect">
            <a:avLst/>
          </a:prstGeom>
          <a:ln w="0">
            <a:noFill/>
          </a:ln>
        </p:spPr>
      </p:pic>
      <p:sp>
        <p:nvSpPr>
          <p:cNvPr id="353" name="Text Box 10"/>
          <p:cNvSpPr/>
          <p:nvPr/>
        </p:nvSpPr>
        <p:spPr>
          <a:xfrm>
            <a:off x="360000" y="163836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02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5" name="CustomShape 10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10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04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8" name="CustomShape 105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9" name="Picture 11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2160" cy="270144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2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4960" cy="2249280"/>
          </a:xfrm>
          <a:prstGeom prst="rect">
            <a:avLst/>
          </a:prstGeom>
          <a:ln w="0">
            <a:noFill/>
          </a:ln>
        </p:spPr>
      </p:pic>
      <p:sp>
        <p:nvSpPr>
          <p:cNvPr id="361" name="Text Box 12"/>
          <p:cNvSpPr/>
          <p:nvPr/>
        </p:nvSpPr>
        <p:spPr>
          <a:xfrm>
            <a:off x="360000" y="1636560"/>
            <a:ext cx="4794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10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10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0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5" name="CustomShape 11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66" name="Picture 13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4480" cy="343548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14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5560" cy="3123000"/>
          </a:xfrm>
          <a:prstGeom prst="rect">
            <a:avLst/>
          </a:prstGeom>
          <a:ln w="0">
            <a:noFill/>
          </a:ln>
        </p:spPr>
      </p:pic>
      <p:sp>
        <p:nvSpPr>
          <p:cNvPr id="368" name="Text Box 13"/>
          <p:cNvSpPr/>
          <p:nvPr/>
        </p:nvSpPr>
        <p:spPr>
          <a:xfrm>
            <a:off x="360000" y="1636560"/>
            <a:ext cx="4794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9" name="CustomShape 11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0" name="CustomShape 11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32720" y="1578600"/>
            <a:ext cx="4844520" cy="378684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15430" t="9231" r="16335" b="23362"/>
          <a:stretch/>
        </p:blipFill>
        <p:spPr>
          <a:xfrm>
            <a:off x="4188960" y="4149360"/>
            <a:ext cx="5321520" cy="250308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14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2" name="CustomShape 115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73" name="Picture 15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9360" cy="4075200"/>
          </a:xfrm>
          <a:prstGeom prst="rect">
            <a:avLst/>
          </a:prstGeom>
          <a:ln w="0">
            <a:noFill/>
          </a:ln>
        </p:spPr>
      </p:pic>
      <p:sp>
        <p:nvSpPr>
          <p:cNvPr id="374" name="Text Box 14"/>
          <p:cNvSpPr/>
          <p:nvPr/>
        </p:nvSpPr>
        <p:spPr>
          <a:xfrm>
            <a:off x="360000" y="1636560"/>
            <a:ext cx="4794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5" name="CustomShape 11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6" name="CustomShape 11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1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8" name="CustomShape 12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79" name="Text Box 15"/>
          <p:cNvSpPr/>
          <p:nvPr/>
        </p:nvSpPr>
        <p:spPr>
          <a:xfrm>
            <a:off x="360000" y="1636560"/>
            <a:ext cx="824976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80" name="Imagem 10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4320" cy="4127760"/>
          </a:xfrm>
          <a:prstGeom prst="rect">
            <a:avLst/>
          </a:prstGeom>
          <a:ln w="0">
            <a:noFill/>
          </a:ln>
        </p:spPr>
      </p:pic>
      <p:sp>
        <p:nvSpPr>
          <p:cNvPr id="381" name="CustomShape 12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2" name="CustomShape 12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24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84" name="CustomShape 127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85" name="Text Box 16"/>
          <p:cNvSpPr/>
          <p:nvPr/>
        </p:nvSpPr>
        <p:spPr>
          <a:xfrm>
            <a:off x="360000" y="1636560"/>
            <a:ext cx="7080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os conceitos de overfitting, data augmentation e transfer-learning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6" name="CustomShape 12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7" name="CustomShape 12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0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21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734840" y="1956600"/>
            <a:ext cx="3600720" cy="206712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551640" y="2428200"/>
            <a:ext cx="1560240" cy="338904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1630800" y="4296600"/>
            <a:ext cx="3756960" cy="238536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1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4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1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69560" y="1554120"/>
            <a:ext cx="4397040" cy="238896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4815000" y="1530360"/>
            <a:ext cx="4721400" cy="265932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rcRect l="0" t="34293" r="0" b="0"/>
          <a:stretch/>
        </p:blipFill>
        <p:spPr>
          <a:xfrm>
            <a:off x="2291760" y="4553640"/>
            <a:ext cx="5332320" cy="200844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1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Imagem Digital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Colunas, Linhas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Pixel: 0 (Preto) – 255 (Branco)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765880" y="3259800"/>
            <a:ext cx="5153040" cy="30909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2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6" name="CustomShape 2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2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8" name="CustomShape 29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9" name="Text Box 5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Analisar a imagem e reduzir a representação em um vetor de características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0" name="Picture 1" descr=""/>
          <p:cNvPicPr/>
          <p:nvPr/>
        </p:nvPicPr>
        <p:blipFill>
          <a:blip r:embed="rId1"/>
          <a:stretch/>
        </p:blipFill>
        <p:spPr>
          <a:xfrm>
            <a:off x="1530360" y="2738520"/>
            <a:ext cx="6597360" cy="94896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9" descr=""/>
          <p:cNvPicPr/>
          <p:nvPr/>
        </p:nvPicPr>
        <p:blipFill>
          <a:blip r:embed="rId2"/>
          <a:stretch/>
        </p:blipFill>
        <p:spPr>
          <a:xfrm>
            <a:off x="5437080" y="4845600"/>
            <a:ext cx="3117960" cy="92844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10" descr=""/>
          <p:cNvPicPr/>
          <p:nvPr/>
        </p:nvPicPr>
        <p:blipFill>
          <a:blip r:embed="rId3"/>
          <a:stretch/>
        </p:blipFill>
        <p:spPr>
          <a:xfrm>
            <a:off x="803160" y="4502520"/>
            <a:ext cx="3987360" cy="158724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2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3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32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6" name="CustomShape 33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7" name="Text Box 6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751040" y="2580480"/>
            <a:ext cx="6570360" cy="350820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3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38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5938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2024-10-08T13:28:50Z</dcterms:modified>
  <cp:revision>162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